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335" r:id="rId5"/>
    <p:sldId id="375" r:id="rId6"/>
    <p:sldId id="439" r:id="rId7"/>
    <p:sldId id="412" r:id="rId8"/>
    <p:sldId id="428" r:id="rId9"/>
    <p:sldId id="433" r:id="rId10"/>
    <p:sldId id="434" r:id="rId11"/>
    <p:sldId id="435" r:id="rId12"/>
    <p:sldId id="415" r:id="rId13"/>
    <p:sldId id="424" r:id="rId14"/>
    <p:sldId id="425" r:id="rId15"/>
    <p:sldId id="429" r:id="rId16"/>
    <p:sldId id="430" r:id="rId17"/>
    <p:sldId id="436" r:id="rId18"/>
    <p:sldId id="437" r:id="rId19"/>
    <p:sldId id="408"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 Steven" initials="S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AFAFA"/>
    <a:srgbClr val="1F4E79"/>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3826" autoAdjust="0"/>
  </p:normalViewPr>
  <p:slideViewPr>
    <p:cSldViewPr snapToGrid="0">
      <p:cViewPr varScale="1">
        <p:scale>
          <a:sx n="125" d="100"/>
          <a:sy n="125" d="100"/>
        </p:scale>
        <p:origin x="178"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07T16:47:44.639"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10-07T16:47:44.639" idx="4">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10-07T16:47:44.639" idx="8">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3-10-07T16:47:44.639" idx="9">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3-10-07T16:47:44.639" idx="9">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913"/>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2145" y="99463"/>
              <a:ext cx="3038475" cy="849946"/>
            </a:xfrm>
            <a:prstGeom prst="rect">
              <a:avLst/>
            </a:prstGeom>
          </p:spPr>
        </p:pic>
        <p:sp>
          <p:nvSpPr>
            <p:cNvPr id="24" name="矩形 23"/>
            <p:cNvSpPr/>
            <p:nvPr/>
          </p:nvSpPr>
          <p:spPr>
            <a:xfrm>
              <a:off x="1004038" y="98550"/>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316978"/>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14.png"/><Relationship Id="rId10" Type="http://schemas.openxmlformats.org/officeDocument/2006/relationships/image" Target="../media/image13.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3.xml"/><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0" Type="http://schemas.openxmlformats.org/officeDocument/2006/relationships/comments" Target="../comments/comment4.xml"/><Relationship Id="rId1" Type="http://schemas.openxmlformats.org/officeDocument/2006/relationships/image" Target="../media/image31.png"/></Relationships>
</file>

<file path=ppt/slides/_rels/slide9.xml.rels><?xml version="1.0" encoding="UTF-8" standalone="yes"?>
<Relationships xmlns="http://schemas.openxmlformats.org/package/2006/relationships"><Relationship Id="rId5" Type="http://schemas.openxmlformats.org/officeDocument/2006/relationships/comments" Target="../comments/comment5.xml"/><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24000" y="97237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fld>
            <a:endParaRPr lang="zh-CN" altLang="en-US" dirty="0"/>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207972" y="5894738"/>
            <a:ext cx="2799080"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Jing L</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154979" y="1476763"/>
            <a:ext cx="11919810" cy="460375"/>
          </a:xfrm>
          <a:prstGeom prst="rect">
            <a:avLst/>
          </a:prstGeom>
          <a:noFill/>
        </p:spPr>
        <p:txBody>
          <a:bodyPr wrap="square" rtlCol="0">
            <a:spAutoFit/>
            <a:scene3d>
              <a:camera prst="orthographicFront"/>
              <a:lightRig rig="threePt" dir="t"/>
            </a:scene3d>
          </a:bodyPr>
          <a:lstStyle/>
          <a:p>
            <a:pPr algn="ctr"/>
            <a:r>
              <a:rPr lang="en-US" altLang="zh-CN" sz="24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MENTOR: Multi-level Self-supervised Learning for Multimodal Recommendation</a:t>
            </a:r>
            <a:endParaRPr lang="en-US" altLang="zh-CN" sz="24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文本框 2"/>
          <p:cNvSpPr txBox="1"/>
          <p:nvPr/>
        </p:nvSpPr>
        <p:spPr>
          <a:xfrm>
            <a:off x="4742059" y="5433877"/>
            <a:ext cx="245745" cy="368300"/>
          </a:xfrm>
          <a:prstGeom prst="rect">
            <a:avLst/>
          </a:prstGeom>
          <a:noFill/>
        </p:spPr>
        <p:txBody>
          <a:bodyPr wrap="none" rtlCol="0">
            <a:spAutoFit/>
          </a:bodyPr>
          <a:lstStyle/>
          <a:p>
            <a:r>
              <a:rPr lang="en-US" altLang="zh-CN" dirty="0"/>
              <a:t> </a:t>
            </a:r>
            <a:endParaRPr lang="en-US" altLang="zh-CN" dirty="0"/>
          </a:p>
        </p:txBody>
      </p:sp>
      <p:sp>
        <p:nvSpPr>
          <p:cNvPr id="22" name="文本框 21"/>
          <p:cNvSpPr txBox="1"/>
          <p:nvPr/>
        </p:nvSpPr>
        <p:spPr>
          <a:xfrm>
            <a:off x="9114892" y="5574105"/>
            <a:ext cx="1723390" cy="337185"/>
          </a:xfrm>
          <a:prstGeom prst="rect">
            <a:avLst/>
          </a:prstGeom>
          <a:noFill/>
        </p:spPr>
        <p:txBody>
          <a:bodyPr wrap="none" rtlCol="0">
            <a:spAutoFit/>
          </a:bodyPr>
          <a:lstStyle/>
          <a:p>
            <a:r>
              <a:rPr lang="en-US" altLang="zh-CN" sz="1600" b="1">
                <a:solidFill>
                  <a:srgbClr val="1F4E79"/>
                </a:solidFill>
                <a:latin typeface="黑体" panose="02010609060101010101" charset="-122"/>
                <a:ea typeface="黑体" panose="02010609060101010101" charset="-122"/>
              </a:rPr>
              <a:t>——  AAAI </a:t>
            </a:r>
            <a:r>
              <a:rPr lang="en-US" altLang="zh-CN" sz="1600" b="1" dirty="0">
                <a:solidFill>
                  <a:srgbClr val="1F4E79"/>
                </a:solidFill>
                <a:latin typeface="黑体" panose="02010609060101010101" charset="-122"/>
                <a:ea typeface="黑体" panose="02010609060101010101" charset="-122"/>
              </a:rPr>
              <a:t>2025</a:t>
            </a:r>
            <a:endParaRPr lang="en-US" altLang="zh-CN" dirty="0">
              <a:solidFill>
                <a:srgbClr val="1F4E79"/>
              </a:solidFill>
            </a:endParaRPr>
          </a:p>
        </p:txBody>
      </p:sp>
      <p:sp>
        <p:nvSpPr>
          <p:cNvPr id="25" name="文本框 24"/>
          <p:cNvSpPr txBox="1"/>
          <p:nvPr/>
        </p:nvSpPr>
        <p:spPr>
          <a:xfrm>
            <a:off x="3423535" y="4924073"/>
            <a:ext cx="5344929" cy="368300"/>
          </a:xfrm>
          <a:prstGeom prst="rect">
            <a:avLst/>
          </a:prstGeom>
          <a:noFill/>
        </p:spPr>
        <p:txBody>
          <a:bodyPr wrap="square" rtlCol="0">
            <a:spAutoFit/>
          </a:bodyPr>
          <a:lstStyle/>
          <a:p>
            <a:pPr algn="ctr"/>
            <a:r>
              <a:rPr lang="en-US" altLang="zh-CN" sz="1600"/>
              <a:t>Code</a:t>
            </a:r>
            <a:r>
              <a:rPr lang="zh-CN" altLang="en-US" sz="1600"/>
              <a:t>：</a:t>
            </a:r>
            <a:r>
              <a:rPr lang="en-US" altLang="zh-CN" dirty="0"/>
              <a:t>https://github.com/Jinfeng-Xu/MENTOR</a:t>
            </a:r>
            <a:endParaRPr lang="en-US" altLang="zh-CN" dirty="0"/>
          </a:p>
        </p:txBody>
      </p:sp>
      <p:pic>
        <p:nvPicPr>
          <p:cNvPr id="12" name="图片 11"/>
          <p:cNvPicPr>
            <a:picLocks noChangeAspect="1"/>
          </p:cNvPicPr>
          <p:nvPr/>
        </p:nvPicPr>
        <p:blipFill>
          <a:blip r:embed="rId11"/>
          <a:stretch>
            <a:fillRect/>
          </a:stretch>
        </p:blipFill>
        <p:spPr>
          <a:xfrm>
            <a:off x="1131570" y="2259330"/>
            <a:ext cx="9928860" cy="17602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3332480" y="2468880"/>
            <a:ext cx="4693920" cy="19202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774065" y="426358"/>
            <a:ext cx="10515600" cy="482946"/>
          </a:xfrm>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87375" y="1073785"/>
            <a:ext cx="10888980" cy="56235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2108200" y="1549400"/>
            <a:ext cx="7670800" cy="5010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139825" y="2056130"/>
            <a:ext cx="10161905" cy="29603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321945" y="1449705"/>
            <a:ext cx="5071745" cy="4689475"/>
          </a:xfrm>
          <a:prstGeom prst="rect">
            <a:avLst/>
          </a:prstGeom>
        </p:spPr>
      </p:pic>
      <p:pic>
        <p:nvPicPr>
          <p:cNvPr id="4" name="图片 3"/>
          <p:cNvPicPr>
            <a:picLocks noChangeAspect="1"/>
          </p:cNvPicPr>
          <p:nvPr/>
        </p:nvPicPr>
        <p:blipFill>
          <a:blip r:embed="rId2"/>
          <a:stretch>
            <a:fillRect/>
          </a:stretch>
        </p:blipFill>
        <p:spPr>
          <a:xfrm>
            <a:off x="6096000" y="1954530"/>
            <a:ext cx="5972175" cy="38290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838200" y="1572260"/>
            <a:ext cx="10462260" cy="3810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73933"/>
            <a:ext cx="10515600" cy="482946"/>
          </a:xfrm>
        </p:spPr>
        <p:txBody>
          <a:bodyPr/>
          <a:lstStyle/>
          <a:p>
            <a:r>
              <a:rPr kumimoji="1" lang="en-US" altLang="zh-CN" sz="3600" dirty="0">
                <a:latin typeface="Times New Roman" panose="02020603050405020304" pitchFamily="18" charset="0"/>
              </a:rPr>
              <a:t>Experiments</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058920" y="756920"/>
            <a:ext cx="4313555" cy="60109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539262" y="3241166"/>
            <a:ext cx="10515600" cy="482946"/>
          </a:xfrm>
        </p:spPr>
        <p:txBody>
          <a:bodyPr/>
          <a:lstStyle/>
          <a:p>
            <a:r>
              <a:rPr kumimoji="1" lang="en-US" altLang="zh-CN" sz="8000" dirty="0">
                <a:latin typeface="Times New Roman" panose="02020603050405020304" pitchFamily="18" charset="0"/>
              </a:rPr>
              <a:t>Thanks!</a:t>
            </a:r>
            <a:endParaRPr kumimoji="1" lang="en-US" altLang="zh-CN" sz="8000"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793377" y="716740"/>
            <a:ext cx="10515600" cy="482946"/>
          </a:xfrm>
        </p:spPr>
        <p:txBody>
          <a:bodyPr/>
          <a:lstStyle/>
          <a:p>
            <a:r>
              <a:rPr kumimoji="1" lang="en-US" altLang="zh-CN" sz="4000" dirty="0">
                <a:latin typeface="Times New Roman" panose="02020603050405020304" pitchFamily="18" charset="0"/>
              </a:rPr>
              <a:t>Motivation</a:t>
            </a:r>
            <a:endParaRPr kumimoji="1" lang="en-US" altLang="zh-CN" sz="4000" dirty="0">
              <a:latin typeface="Times New Roman" panose="02020603050405020304" pitchFamily="18" charset="0"/>
            </a:endParaRPr>
          </a:p>
        </p:txBody>
      </p:sp>
      <p:sp>
        <p:nvSpPr>
          <p:cNvPr id="2" name="文本框 1"/>
          <p:cNvSpPr txBox="1"/>
          <p:nvPr/>
        </p:nvSpPr>
        <p:spPr>
          <a:xfrm>
            <a:off x="4551680" y="1757045"/>
            <a:ext cx="7021195" cy="1189990"/>
          </a:xfrm>
          <a:prstGeom prst="rect">
            <a:avLst/>
          </a:prstGeom>
          <a:noFill/>
        </p:spPr>
        <p:txBody>
          <a:bodyPr wrap="square" rtlCol="0">
            <a:noAutofit/>
          </a:bodyPr>
          <a:p>
            <a:pPr algn="just"/>
            <a:r>
              <a:rPr lang="en-US" altLang="zh-CN"/>
              <a:t>1. </a:t>
            </a:r>
            <a:r>
              <a:rPr lang="en-US" altLang="zh-CN" sz="2000"/>
              <a:t>Previous methods directly align features of different modalities, causing modal information to deviate from ID and lose valuable interaction information.</a:t>
            </a:r>
            <a:endParaRPr lang="en-US" altLang="zh-CN" sz="2000"/>
          </a:p>
        </p:txBody>
      </p:sp>
      <p:sp>
        <p:nvSpPr>
          <p:cNvPr id="3" name="文本框 2"/>
          <p:cNvSpPr txBox="1"/>
          <p:nvPr/>
        </p:nvSpPr>
        <p:spPr>
          <a:xfrm>
            <a:off x="4551045" y="3474720"/>
            <a:ext cx="6586855" cy="3162300"/>
          </a:xfrm>
          <a:prstGeom prst="rect">
            <a:avLst/>
          </a:prstGeom>
          <a:noFill/>
        </p:spPr>
        <p:txBody>
          <a:bodyPr wrap="square" rtlCol="0">
            <a:noAutofit/>
          </a:bodyPr>
          <a:p>
            <a:pPr algn="just"/>
            <a:r>
              <a:rPr lang="en-US" altLang="zh-CN" sz="2000"/>
              <a:t>2. Existing methods directly fuse or align multimodal features, ignoring the incomplete representation caused by data sparsity. The features lack robustness to noise and missing data, and the generalization ability is insufficient, making it difficult to capture stable user preferences in sparse interaction scenarios.</a:t>
            </a:r>
            <a:endParaRPr lang="en-US" altLang="zh-CN" sz="2000"/>
          </a:p>
        </p:txBody>
      </p:sp>
      <p:pic>
        <p:nvPicPr>
          <p:cNvPr id="4" name="图片 3"/>
          <p:cNvPicPr>
            <a:picLocks noChangeAspect="1"/>
          </p:cNvPicPr>
          <p:nvPr/>
        </p:nvPicPr>
        <p:blipFill>
          <a:blip r:embed="rId1"/>
          <a:stretch>
            <a:fillRect/>
          </a:stretch>
        </p:blipFill>
        <p:spPr>
          <a:xfrm>
            <a:off x="144145" y="1571625"/>
            <a:ext cx="4329430" cy="43916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287293"/>
            <a:ext cx="10515600" cy="482946"/>
          </a:xfrm>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245870" y="682625"/>
            <a:ext cx="9928860" cy="60337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287293"/>
            <a:ext cx="10515600" cy="482946"/>
          </a:xfrm>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756920" y="956310"/>
            <a:ext cx="11324590" cy="5074920"/>
          </a:xfrm>
          <a:prstGeom prst="rect">
            <a:avLst/>
          </a:prstGeom>
        </p:spPr>
      </p:pic>
      <p:sp>
        <p:nvSpPr>
          <p:cNvPr id="4" name="文本框 3"/>
          <p:cNvSpPr txBox="1"/>
          <p:nvPr/>
        </p:nvSpPr>
        <p:spPr>
          <a:xfrm>
            <a:off x="565150" y="6310630"/>
            <a:ext cx="11443970" cy="337185"/>
          </a:xfrm>
          <a:prstGeom prst="rect">
            <a:avLst/>
          </a:prstGeom>
          <a:noFill/>
        </p:spPr>
        <p:txBody>
          <a:bodyPr wrap="square" rtlCol="0">
            <a:spAutoFit/>
          </a:bodyPr>
          <a:p>
            <a:pPr algn="ctr"/>
            <a:r>
              <a:rPr lang="en-US" altLang="zh-CN" sz="16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sym typeface="+mn-ea"/>
              </a:rPr>
              <a:t>2025_AAAI_Bridging the User-side Knowledge Gap in Knowledge-aware Recommendations with Large Language Models</a:t>
            </a:r>
            <a:endParaRPr lang="zh-CN" alt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3912870" y="1510030"/>
            <a:ext cx="4686300" cy="731520"/>
          </a:xfrm>
          <a:prstGeom prst="rect">
            <a:avLst/>
          </a:prstGeom>
        </p:spPr>
      </p:pic>
      <p:pic>
        <p:nvPicPr>
          <p:cNvPr id="4" name="图片 3"/>
          <p:cNvPicPr>
            <a:picLocks noChangeAspect="1"/>
          </p:cNvPicPr>
          <p:nvPr/>
        </p:nvPicPr>
        <p:blipFill>
          <a:blip r:embed="rId2"/>
          <a:stretch>
            <a:fillRect/>
          </a:stretch>
        </p:blipFill>
        <p:spPr>
          <a:xfrm>
            <a:off x="3486150" y="2402205"/>
            <a:ext cx="5113020" cy="853440"/>
          </a:xfrm>
          <a:prstGeom prst="rect">
            <a:avLst/>
          </a:prstGeom>
        </p:spPr>
      </p:pic>
      <p:pic>
        <p:nvPicPr>
          <p:cNvPr id="5" name="图片 4"/>
          <p:cNvPicPr>
            <a:picLocks noChangeAspect="1"/>
          </p:cNvPicPr>
          <p:nvPr/>
        </p:nvPicPr>
        <p:blipFill>
          <a:blip r:embed="rId3"/>
          <a:stretch>
            <a:fillRect/>
          </a:stretch>
        </p:blipFill>
        <p:spPr>
          <a:xfrm>
            <a:off x="3540760" y="3841750"/>
            <a:ext cx="5003800" cy="8407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287293"/>
            <a:ext cx="10515600" cy="482946"/>
          </a:xfrm>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029200" y="1253490"/>
            <a:ext cx="4845050" cy="785495"/>
          </a:xfrm>
          <a:prstGeom prst="rect">
            <a:avLst/>
          </a:prstGeom>
        </p:spPr>
      </p:pic>
      <p:pic>
        <p:nvPicPr>
          <p:cNvPr id="3" name="图片 2"/>
          <p:cNvPicPr>
            <a:picLocks noChangeAspect="1"/>
          </p:cNvPicPr>
          <p:nvPr/>
        </p:nvPicPr>
        <p:blipFill>
          <a:blip r:embed="rId2"/>
          <a:stretch>
            <a:fillRect/>
          </a:stretch>
        </p:blipFill>
        <p:spPr>
          <a:xfrm>
            <a:off x="4831080" y="2150745"/>
            <a:ext cx="4961890" cy="796290"/>
          </a:xfrm>
          <a:prstGeom prst="rect">
            <a:avLst/>
          </a:prstGeom>
        </p:spPr>
      </p:pic>
      <p:pic>
        <p:nvPicPr>
          <p:cNvPr id="5" name="图片 4"/>
          <p:cNvPicPr>
            <a:picLocks noChangeAspect="1"/>
          </p:cNvPicPr>
          <p:nvPr/>
        </p:nvPicPr>
        <p:blipFill>
          <a:blip r:embed="rId3"/>
          <a:stretch>
            <a:fillRect/>
          </a:stretch>
        </p:blipFill>
        <p:spPr>
          <a:xfrm>
            <a:off x="5431790" y="3355340"/>
            <a:ext cx="4442460" cy="769620"/>
          </a:xfrm>
          <a:prstGeom prst="rect">
            <a:avLst/>
          </a:prstGeom>
        </p:spPr>
      </p:pic>
      <p:pic>
        <p:nvPicPr>
          <p:cNvPr id="7" name="图片 6"/>
          <p:cNvPicPr>
            <a:picLocks noChangeAspect="1"/>
          </p:cNvPicPr>
          <p:nvPr/>
        </p:nvPicPr>
        <p:blipFill>
          <a:blip r:embed="rId4"/>
          <a:srcRect t="6061"/>
          <a:stretch>
            <a:fillRect/>
          </a:stretch>
        </p:blipFill>
        <p:spPr>
          <a:xfrm>
            <a:off x="5629910" y="4533265"/>
            <a:ext cx="4244340" cy="393700"/>
          </a:xfrm>
          <a:prstGeom prst="rect">
            <a:avLst/>
          </a:prstGeom>
        </p:spPr>
      </p:pic>
      <p:pic>
        <p:nvPicPr>
          <p:cNvPr id="8" name="图片 7"/>
          <p:cNvPicPr>
            <a:picLocks noChangeAspect="1"/>
          </p:cNvPicPr>
          <p:nvPr/>
        </p:nvPicPr>
        <p:blipFill>
          <a:blip r:embed="rId5"/>
          <a:stretch>
            <a:fillRect/>
          </a:stretch>
        </p:blipFill>
        <p:spPr>
          <a:xfrm>
            <a:off x="765175" y="1493520"/>
            <a:ext cx="3602355" cy="37865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536565" y="1402715"/>
            <a:ext cx="4800600" cy="754380"/>
          </a:xfrm>
          <a:prstGeom prst="rect">
            <a:avLst/>
          </a:prstGeom>
        </p:spPr>
      </p:pic>
      <p:pic>
        <p:nvPicPr>
          <p:cNvPr id="3" name="图片 2"/>
          <p:cNvPicPr>
            <a:picLocks noChangeAspect="1"/>
          </p:cNvPicPr>
          <p:nvPr/>
        </p:nvPicPr>
        <p:blipFill>
          <a:blip r:embed="rId2"/>
          <a:stretch>
            <a:fillRect/>
          </a:stretch>
        </p:blipFill>
        <p:spPr>
          <a:xfrm>
            <a:off x="6245225" y="2446655"/>
            <a:ext cx="4091940" cy="411480"/>
          </a:xfrm>
          <a:prstGeom prst="rect">
            <a:avLst/>
          </a:prstGeom>
        </p:spPr>
      </p:pic>
      <p:pic>
        <p:nvPicPr>
          <p:cNvPr id="5" name="图片 4"/>
          <p:cNvPicPr>
            <a:picLocks noChangeAspect="1"/>
          </p:cNvPicPr>
          <p:nvPr/>
        </p:nvPicPr>
        <p:blipFill>
          <a:blip r:embed="rId3"/>
          <a:stretch>
            <a:fillRect/>
          </a:stretch>
        </p:blipFill>
        <p:spPr>
          <a:xfrm>
            <a:off x="6003925" y="2903220"/>
            <a:ext cx="4427220" cy="1051560"/>
          </a:xfrm>
          <a:prstGeom prst="rect">
            <a:avLst/>
          </a:prstGeom>
        </p:spPr>
      </p:pic>
      <p:pic>
        <p:nvPicPr>
          <p:cNvPr id="7" name="图片 6"/>
          <p:cNvPicPr>
            <a:picLocks noChangeAspect="1"/>
          </p:cNvPicPr>
          <p:nvPr/>
        </p:nvPicPr>
        <p:blipFill>
          <a:blip r:embed="rId4"/>
          <a:stretch>
            <a:fillRect/>
          </a:stretch>
        </p:blipFill>
        <p:spPr>
          <a:xfrm>
            <a:off x="5561965" y="4236720"/>
            <a:ext cx="4869180" cy="1409700"/>
          </a:xfrm>
          <a:prstGeom prst="rect">
            <a:avLst/>
          </a:prstGeom>
        </p:spPr>
      </p:pic>
      <p:pic>
        <p:nvPicPr>
          <p:cNvPr id="9" name="图片 8"/>
          <p:cNvPicPr>
            <a:picLocks noChangeAspect="1"/>
          </p:cNvPicPr>
          <p:nvPr/>
        </p:nvPicPr>
        <p:blipFill>
          <a:blip r:embed="rId5"/>
          <a:stretch>
            <a:fillRect/>
          </a:stretch>
        </p:blipFill>
        <p:spPr>
          <a:xfrm>
            <a:off x="1345565" y="2023110"/>
            <a:ext cx="3512820" cy="28117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5668010" y="1549400"/>
            <a:ext cx="4907280" cy="556260"/>
          </a:xfrm>
          <a:prstGeom prst="rect">
            <a:avLst/>
          </a:prstGeom>
        </p:spPr>
      </p:pic>
      <p:pic>
        <p:nvPicPr>
          <p:cNvPr id="4" name="图片 3"/>
          <p:cNvPicPr>
            <a:picLocks noChangeAspect="1"/>
          </p:cNvPicPr>
          <p:nvPr/>
        </p:nvPicPr>
        <p:blipFill>
          <a:blip r:embed="rId2"/>
          <a:stretch>
            <a:fillRect/>
          </a:stretch>
        </p:blipFill>
        <p:spPr>
          <a:xfrm>
            <a:off x="5753735" y="2160905"/>
            <a:ext cx="5021580" cy="1607820"/>
          </a:xfrm>
          <a:prstGeom prst="rect">
            <a:avLst/>
          </a:prstGeom>
        </p:spPr>
      </p:pic>
      <p:pic>
        <p:nvPicPr>
          <p:cNvPr id="5" name="图片 4"/>
          <p:cNvPicPr>
            <a:picLocks noChangeAspect="1"/>
          </p:cNvPicPr>
          <p:nvPr/>
        </p:nvPicPr>
        <p:blipFill>
          <a:blip r:embed="rId3"/>
          <a:stretch>
            <a:fillRect/>
          </a:stretch>
        </p:blipFill>
        <p:spPr>
          <a:xfrm>
            <a:off x="5801360" y="3648710"/>
            <a:ext cx="5021580" cy="731520"/>
          </a:xfrm>
          <a:prstGeom prst="rect">
            <a:avLst/>
          </a:prstGeom>
        </p:spPr>
      </p:pic>
      <p:pic>
        <p:nvPicPr>
          <p:cNvPr id="8" name="图片 7"/>
          <p:cNvPicPr>
            <a:picLocks noChangeAspect="1"/>
          </p:cNvPicPr>
          <p:nvPr/>
        </p:nvPicPr>
        <p:blipFill>
          <a:blip r:embed="rId4"/>
          <a:stretch>
            <a:fillRect/>
          </a:stretch>
        </p:blipFill>
        <p:spPr>
          <a:xfrm>
            <a:off x="5801360" y="4380230"/>
            <a:ext cx="5158740" cy="1905000"/>
          </a:xfrm>
          <a:prstGeom prst="rect">
            <a:avLst/>
          </a:prstGeom>
        </p:spPr>
      </p:pic>
      <p:pic>
        <p:nvPicPr>
          <p:cNvPr id="9" name="图片 8"/>
          <p:cNvPicPr>
            <a:picLocks noChangeAspect="1"/>
          </p:cNvPicPr>
          <p:nvPr/>
        </p:nvPicPr>
        <p:blipFill>
          <a:blip r:embed="rId5"/>
          <a:stretch>
            <a:fillRect/>
          </a:stretch>
        </p:blipFill>
        <p:spPr>
          <a:xfrm>
            <a:off x="5305425" y="6285230"/>
            <a:ext cx="4846320" cy="480060"/>
          </a:xfrm>
          <a:prstGeom prst="rect">
            <a:avLst/>
          </a:prstGeom>
        </p:spPr>
      </p:pic>
      <p:pic>
        <p:nvPicPr>
          <p:cNvPr id="11" name="图片 10"/>
          <p:cNvPicPr>
            <a:picLocks noChangeAspect="1"/>
          </p:cNvPicPr>
          <p:nvPr/>
        </p:nvPicPr>
        <p:blipFill>
          <a:blip r:embed="rId6"/>
          <a:stretch>
            <a:fillRect/>
          </a:stretch>
        </p:blipFill>
        <p:spPr>
          <a:xfrm>
            <a:off x="838200" y="860425"/>
            <a:ext cx="3390900" cy="2735580"/>
          </a:xfrm>
          <a:prstGeom prst="rect">
            <a:avLst/>
          </a:prstGeom>
        </p:spPr>
      </p:pic>
      <p:pic>
        <p:nvPicPr>
          <p:cNvPr id="12" name="图片 11"/>
          <p:cNvPicPr>
            <a:picLocks noChangeAspect="1"/>
          </p:cNvPicPr>
          <p:nvPr/>
        </p:nvPicPr>
        <p:blipFill>
          <a:blip r:embed="rId7"/>
          <a:stretch>
            <a:fillRect/>
          </a:stretch>
        </p:blipFill>
        <p:spPr>
          <a:xfrm>
            <a:off x="636270" y="3648710"/>
            <a:ext cx="3794760" cy="27736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738880" y="2167255"/>
            <a:ext cx="4617720" cy="617220"/>
          </a:xfrm>
          <a:prstGeom prst="rect">
            <a:avLst/>
          </a:prstGeom>
        </p:spPr>
      </p:pic>
      <p:pic>
        <p:nvPicPr>
          <p:cNvPr id="7" name="图片 6"/>
          <p:cNvPicPr>
            <a:picLocks noChangeAspect="1"/>
          </p:cNvPicPr>
          <p:nvPr/>
        </p:nvPicPr>
        <p:blipFill>
          <a:blip r:embed="rId2"/>
          <a:stretch>
            <a:fillRect/>
          </a:stretch>
        </p:blipFill>
        <p:spPr>
          <a:xfrm>
            <a:off x="3518535" y="3325495"/>
            <a:ext cx="4930140" cy="559435"/>
          </a:xfrm>
          <a:prstGeom prst="rect">
            <a:avLst/>
          </a:prstGeom>
        </p:spPr>
      </p:pic>
    </p:spTree>
  </p:cSld>
  <p:clrMapOvr>
    <a:masterClrMapping/>
  </p:clrMapOvr>
</p:sld>
</file>

<file path=ppt/tags/tag1.xml><?xml version="1.0" encoding="utf-8"?>
<p:tagLst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986</Words>
  <Application>WPS 演示</Application>
  <PresentationFormat>宽屏</PresentationFormat>
  <Paragraphs>58</Paragraphs>
  <Slides>17</Slides>
  <Notes>13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Bahnschrift Condensed</vt:lpstr>
      <vt:lpstr>Gill Sans Ultra Bold</vt:lpstr>
      <vt:lpstr>Times New Roman</vt:lpstr>
      <vt:lpstr>华康俪金黑W8(P)</vt:lpstr>
      <vt:lpstr>黑体</vt:lpstr>
      <vt:lpstr>仿宋</vt:lpstr>
      <vt:lpstr>楷体</vt:lpstr>
      <vt:lpstr>等线</vt:lpstr>
      <vt:lpstr>微软雅黑</vt:lpstr>
      <vt:lpstr>Arial Unicode MS</vt:lpstr>
      <vt:lpstr>Times New Roman</vt:lpstr>
      <vt:lpstr>Office 主题​​</vt:lpstr>
      <vt:lpstr>PowerPoint 演示文稿</vt:lpstr>
      <vt:lpstr>Motivation</vt:lpstr>
      <vt:lpstr>Method</vt:lpstr>
      <vt:lpstr>Method</vt:lpstr>
      <vt:lpstr>Method</vt:lpstr>
      <vt:lpstr>Method</vt:lpstr>
      <vt:lpstr>Method</vt:lpstr>
      <vt:lpstr>Method</vt:lpstr>
      <vt:lpstr>Method</vt:lpstr>
      <vt:lpstr>Experiments</vt:lpstr>
      <vt:lpstr>Experiments</vt:lpstr>
      <vt:lpstr>Experiments</vt:lpstr>
      <vt:lpstr>Experiments</vt:lpstr>
      <vt:lpstr>Experiments</vt:lpstr>
      <vt:lpstr>Experiments</vt:lpstr>
      <vt:lpstr>Experiments</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小黑黑</cp:lastModifiedBy>
  <cp:revision>1854</cp:revision>
  <dcterms:created xsi:type="dcterms:W3CDTF">2017-04-22T07:59:00Z</dcterms:created>
  <dcterms:modified xsi:type="dcterms:W3CDTF">2025-07-09T10:06:43Z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1922D0084A594BFBB2401F6CA6F914FD_13</vt:lpwstr>
  </property>
</Properties>
</file>